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80" d="100"/>
          <a:sy n="80" d="100"/>
        </p:scale>
        <p:origin x="571"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7FC401-2D43-428B-9179-BC0D6A85298C}" type="datetimeFigureOut">
              <a:rPr lang="en-US" smtClean="0"/>
              <a:t>6/25/2024</a:t>
            </a:fld>
            <a:endParaRPr lang="en-US"/>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D14391-9F40-4384-9E0C-C0F15E1BDC7B}" type="slidenum">
              <a:rPr lang="en-US" smtClean="0"/>
              <a:t>‹#›</a:t>
            </a:fld>
            <a:endParaRPr lang="en-US"/>
          </a:p>
        </p:txBody>
      </p:sp>
    </p:spTree>
    <p:extLst>
      <p:ext uri="{BB962C8B-B14F-4D97-AF65-F5344CB8AC3E}">
        <p14:creationId xmlns:p14="http://schemas.microsoft.com/office/powerpoint/2010/main" val="348144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10"/>
          </p:nvPr>
        </p:nvSpPr>
        <p:spPr/>
        <p:txBody>
          <a:bodyPr/>
          <a:lstStyle/>
          <a:p>
            <a:fld id="{43D14391-9F40-4384-9E0C-C0F15E1BDC7B}" type="slidenum">
              <a:rPr lang="en-US" smtClean="0"/>
              <a:t>1</a:t>
            </a:fld>
            <a:endParaRPr lang="en-US"/>
          </a:p>
        </p:txBody>
      </p:sp>
    </p:spTree>
    <p:extLst>
      <p:ext uri="{BB962C8B-B14F-4D97-AF65-F5344CB8AC3E}">
        <p14:creationId xmlns:p14="http://schemas.microsoft.com/office/powerpoint/2010/main" val="3717660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p:cNvSpPr>
            <a:spLocks noGrp="1"/>
          </p:cNvSpPr>
          <p:nvPr>
            <p:ph type="dt" sz="half" idx="10"/>
          </p:nvPr>
        </p:nvSpPr>
        <p:spPr/>
        <p:txBody>
          <a:bodyPr/>
          <a:lstStyle/>
          <a:p>
            <a:r>
              <a:rPr lang="sv-SE"/>
              <a:t>2024-06-25</a:t>
            </a:r>
            <a:endParaRPr lang="sv-SE" dirty="0"/>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D3AFA534-1422-455D-9461-70916DA10EFB}" type="slidenum">
              <a:rPr lang="sv-SE" smtClean="0"/>
              <a:t>‹#›</a:t>
            </a:fld>
            <a:endParaRPr lang="sv-SE" dirty="0"/>
          </a:p>
        </p:txBody>
      </p:sp>
    </p:spTree>
    <p:extLst>
      <p:ext uri="{BB962C8B-B14F-4D97-AF65-F5344CB8AC3E}">
        <p14:creationId xmlns:p14="http://schemas.microsoft.com/office/powerpoint/2010/main" val="987530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a:xfrm>
            <a:off x="695325" y="124543"/>
            <a:ext cx="5400675" cy="424732"/>
          </a:xfrm>
        </p:spPr>
        <p:txBody>
          <a:bodyPr vert="horz" wrap="square" lIns="91440" tIns="45720" rIns="91440" bIns="45720" rtlCol="0" anchor="ctr">
            <a:spAutoFit/>
          </a:bodyPr>
          <a:lstStyle>
            <a:lvl1pPr>
              <a:defRPr lang="sv-SE" sz="2400">
                <a:solidFill>
                  <a:schemeClr val="bg1">
                    <a:lumMod val="65000"/>
                  </a:schemeClr>
                </a:solidFill>
              </a:defRPr>
            </a:lvl1pPr>
          </a:lstStyle>
          <a:p>
            <a:pPr lvl="0"/>
            <a:r>
              <a:rPr lang="en-US"/>
              <a:t>Click to edit Master title style</a:t>
            </a:r>
            <a:endParaRPr lang="sv-SE"/>
          </a:p>
        </p:txBody>
      </p:sp>
      <p:sp>
        <p:nvSpPr>
          <p:cNvPr id="3" name="Vertical Text Placeholder 2"/>
          <p:cNvSpPr>
            <a:spLocks noGrp="1"/>
          </p:cNvSpPr>
          <p:nvPr>
            <p:ph type="body" orient="vert" idx="1"/>
          </p:nvPr>
        </p:nvSpPr>
        <p:spPr>
          <a:xfrm>
            <a:off x="695325" y="549275"/>
            <a:ext cx="10801350" cy="5711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r>
              <a:rPr lang="sv-SE"/>
              <a:t>2024-06-25</a:t>
            </a:r>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3094460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549275"/>
            <a:ext cx="2771775" cy="5627688"/>
          </a:xfrm>
        </p:spPr>
        <p:txBody>
          <a:bodyPr vert="eaVert"/>
          <a:lstStyle/>
          <a:p>
            <a:r>
              <a:rPr lang="en-US"/>
              <a:t>Click to edit Master title style</a:t>
            </a:r>
            <a:endParaRPr lang="sv-SE"/>
          </a:p>
        </p:txBody>
      </p:sp>
      <p:sp>
        <p:nvSpPr>
          <p:cNvPr id="3" name="Vertical Text Placeholder 2"/>
          <p:cNvSpPr>
            <a:spLocks noGrp="1"/>
          </p:cNvSpPr>
          <p:nvPr>
            <p:ph type="body" orient="vert" idx="1"/>
          </p:nvPr>
        </p:nvSpPr>
        <p:spPr>
          <a:xfrm>
            <a:off x="838200" y="549275"/>
            <a:ext cx="7734300" cy="56276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r>
              <a:rPr lang="sv-SE"/>
              <a:t>2024-06-25</a:t>
            </a:r>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3680675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a:xfrm>
            <a:off x="692675" y="124543"/>
            <a:ext cx="5400675" cy="424732"/>
          </a:xfrm>
        </p:spPr>
        <p:txBody>
          <a:bodyPr>
            <a:spAutoFit/>
          </a:bodyPr>
          <a:lstStyle>
            <a:lvl1pPr algn="l">
              <a:defRPr sz="2400">
                <a:solidFill>
                  <a:schemeClr val="bg1">
                    <a:lumMod val="65000"/>
                  </a:schemeClr>
                </a:solidFill>
              </a:defRPr>
            </a:lvl1pPr>
          </a:lstStyle>
          <a:p>
            <a:r>
              <a:rPr lang="en-US"/>
              <a:t>Click to edit Master title style</a:t>
            </a:r>
            <a:endParaRPr lang="sv-SE" dirty="0"/>
          </a:p>
        </p:txBody>
      </p:sp>
      <p:sp>
        <p:nvSpPr>
          <p:cNvPr id="3" name="Content Placeholder 2"/>
          <p:cNvSpPr>
            <a:spLocks noGrp="1"/>
          </p:cNvSpPr>
          <p:nvPr>
            <p:ph idx="1"/>
          </p:nvPr>
        </p:nvSpPr>
        <p:spPr>
          <a:xfrm>
            <a:off x="695325" y="549275"/>
            <a:ext cx="10801350" cy="571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4" name="Date Placeholder 3"/>
          <p:cNvSpPr>
            <a:spLocks noGrp="1"/>
          </p:cNvSpPr>
          <p:nvPr>
            <p:ph type="dt" sz="half" idx="10"/>
          </p:nvPr>
        </p:nvSpPr>
        <p:spPr/>
        <p:txBody>
          <a:bodyPr/>
          <a:lstStyle/>
          <a:p>
            <a:r>
              <a:rPr lang="sv-SE"/>
              <a:t>2024-06-25</a:t>
            </a:r>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420712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695325" y="1709738"/>
            <a:ext cx="10801350" cy="2852737"/>
          </a:xfrm>
        </p:spPr>
        <p:txBody>
          <a:bodyPr anchor="b"/>
          <a:lstStyle>
            <a:lvl1pPr>
              <a:defRPr sz="6000"/>
            </a:lvl1pPr>
          </a:lstStyle>
          <a:p>
            <a:r>
              <a:rPr lang="en-US"/>
              <a:t>Click to edit Master title style</a:t>
            </a:r>
            <a:endParaRPr lang="sv-SE"/>
          </a:p>
        </p:txBody>
      </p:sp>
      <p:sp>
        <p:nvSpPr>
          <p:cNvPr id="3" name="Text Placeholder 2"/>
          <p:cNvSpPr>
            <a:spLocks noGrp="1"/>
          </p:cNvSpPr>
          <p:nvPr>
            <p:ph type="body" idx="1"/>
          </p:nvPr>
        </p:nvSpPr>
        <p:spPr>
          <a:xfrm>
            <a:off x="695325" y="4589463"/>
            <a:ext cx="1080134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sv-SE"/>
              <a:t>2024-06-25</a:t>
            </a:r>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1422160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Title 1"/>
          <p:cNvSpPr>
            <a:spLocks noGrp="1"/>
          </p:cNvSpPr>
          <p:nvPr>
            <p:ph type="title"/>
          </p:nvPr>
        </p:nvSpPr>
        <p:spPr>
          <a:xfrm>
            <a:off x="695324" y="124543"/>
            <a:ext cx="5400675" cy="424732"/>
          </a:xfrm>
        </p:spPr>
        <p:txBody>
          <a:bodyPr vert="horz" wrap="square" lIns="91440" tIns="45720" rIns="91440" bIns="45720" rtlCol="0" anchor="ctr">
            <a:spAutoFit/>
          </a:bodyPr>
          <a:lstStyle>
            <a:lvl1pPr algn="l">
              <a:defRPr lang="sv-SE" sz="2400" dirty="0">
                <a:solidFill>
                  <a:schemeClr val="bg1">
                    <a:lumMod val="65000"/>
                  </a:schemeClr>
                </a:solidFill>
              </a:defRPr>
            </a:lvl1pPr>
          </a:lstStyle>
          <a:p>
            <a:pPr lvl="0"/>
            <a:r>
              <a:rPr lang="en-US"/>
              <a:t>Click to edit Master title style</a:t>
            </a:r>
            <a:endParaRPr lang="sv-SE" dirty="0"/>
          </a:p>
        </p:txBody>
      </p:sp>
      <p:sp>
        <p:nvSpPr>
          <p:cNvPr id="3" name="Content Placeholder 2"/>
          <p:cNvSpPr>
            <a:spLocks noGrp="1"/>
          </p:cNvSpPr>
          <p:nvPr>
            <p:ph sz="half" idx="1"/>
          </p:nvPr>
        </p:nvSpPr>
        <p:spPr>
          <a:xfrm>
            <a:off x="695325" y="549275"/>
            <a:ext cx="5324475" cy="5627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p:cNvSpPr>
            <a:spLocks noGrp="1"/>
          </p:cNvSpPr>
          <p:nvPr>
            <p:ph sz="half" idx="2"/>
          </p:nvPr>
        </p:nvSpPr>
        <p:spPr>
          <a:xfrm>
            <a:off x="6172199" y="549275"/>
            <a:ext cx="5324475" cy="5627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p:cNvSpPr>
            <a:spLocks noGrp="1"/>
          </p:cNvSpPr>
          <p:nvPr>
            <p:ph type="dt" sz="half" idx="10"/>
          </p:nvPr>
        </p:nvSpPr>
        <p:spPr/>
        <p:txBody>
          <a:bodyPr/>
          <a:lstStyle/>
          <a:p>
            <a:r>
              <a:rPr lang="sv-SE"/>
              <a:t>2024-06-25</a:t>
            </a:r>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2767108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Title 1"/>
          <p:cNvSpPr>
            <a:spLocks noGrp="1"/>
          </p:cNvSpPr>
          <p:nvPr>
            <p:ph type="title"/>
          </p:nvPr>
        </p:nvSpPr>
        <p:spPr>
          <a:xfrm>
            <a:off x="695325" y="124543"/>
            <a:ext cx="5400674" cy="424732"/>
          </a:xfrm>
        </p:spPr>
        <p:txBody>
          <a:bodyPr vert="horz" wrap="square" lIns="91440" tIns="45720" rIns="91440" bIns="45720" rtlCol="0" anchor="ctr">
            <a:spAutoFit/>
          </a:bodyPr>
          <a:lstStyle>
            <a:lvl1pPr algn="l">
              <a:defRPr lang="sv-SE" sz="2400">
                <a:solidFill>
                  <a:schemeClr val="bg1">
                    <a:lumMod val="65000"/>
                  </a:schemeClr>
                </a:solidFill>
              </a:defRPr>
            </a:lvl1pPr>
          </a:lstStyle>
          <a:p>
            <a:pPr lvl="0"/>
            <a:r>
              <a:rPr lang="en-US"/>
              <a:t>Click to edit Master title style</a:t>
            </a:r>
            <a:endParaRPr lang="sv-SE"/>
          </a:p>
        </p:txBody>
      </p:sp>
      <p:sp>
        <p:nvSpPr>
          <p:cNvPr id="3" name="Text Placeholder 2"/>
          <p:cNvSpPr>
            <a:spLocks noGrp="1"/>
          </p:cNvSpPr>
          <p:nvPr>
            <p:ph type="body" idx="1"/>
          </p:nvPr>
        </p:nvSpPr>
        <p:spPr>
          <a:xfrm>
            <a:off x="695325" y="574358"/>
            <a:ext cx="530225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95326" y="1398270"/>
            <a:ext cx="5302250" cy="47913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p:cNvSpPr>
            <a:spLocks noGrp="1"/>
          </p:cNvSpPr>
          <p:nvPr>
            <p:ph type="body" sz="quarter" idx="3"/>
          </p:nvPr>
        </p:nvSpPr>
        <p:spPr>
          <a:xfrm>
            <a:off x="6172200" y="574358"/>
            <a:ext cx="53244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199" y="1398270"/>
            <a:ext cx="5324475" cy="47913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p:cNvSpPr>
            <a:spLocks noGrp="1"/>
          </p:cNvSpPr>
          <p:nvPr>
            <p:ph type="dt" sz="half" idx="10"/>
          </p:nvPr>
        </p:nvSpPr>
        <p:spPr/>
        <p:txBody>
          <a:bodyPr/>
          <a:lstStyle/>
          <a:p>
            <a:r>
              <a:rPr lang="sv-SE"/>
              <a:t>2024-06-25</a:t>
            </a:r>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2352956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a:xfrm>
            <a:off x="695325" y="124543"/>
            <a:ext cx="5400675" cy="424732"/>
          </a:xfrm>
        </p:spPr>
        <p:txBody>
          <a:bodyPr vert="horz" wrap="square" lIns="91440" tIns="45720" rIns="91440" bIns="45720" rtlCol="0" anchor="ctr">
            <a:spAutoFit/>
          </a:bodyPr>
          <a:lstStyle>
            <a:lvl1pPr algn="l">
              <a:defRPr lang="sv-SE" sz="2400">
                <a:solidFill>
                  <a:schemeClr val="bg1">
                    <a:lumMod val="65000"/>
                  </a:schemeClr>
                </a:solidFill>
              </a:defRPr>
            </a:lvl1pPr>
          </a:lstStyle>
          <a:p>
            <a:pPr lvl="0"/>
            <a:r>
              <a:rPr lang="en-US"/>
              <a:t>Click to edit Master title style</a:t>
            </a:r>
            <a:endParaRPr lang="sv-SE"/>
          </a:p>
        </p:txBody>
      </p:sp>
      <p:sp>
        <p:nvSpPr>
          <p:cNvPr id="3" name="Date Placeholder 2"/>
          <p:cNvSpPr>
            <a:spLocks noGrp="1"/>
          </p:cNvSpPr>
          <p:nvPr>
            <p:ph type="dt" sz="half" idx="10"/>
          </p:nvPr>
        </p:nvSpPr>
        <p:spPr/>
        <p:txBody>
          <a:bodyPr/>
          <a:lstStyle/>
          <a:p>
            <a:r>
              <a:rPr lang="sv-SE"/>
              <a:t>2024-06-25</a:t>
            </a:r>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288600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sv-SE"/>
              <a:t>2024-06-25</a:t>
            </a:r>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3186829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695326" y="101131"/>
            <a:ext cx="5400675" cy="424732"/>
          </a:xfrm>
        </p:spPr>
        <p:txBody>
          <a:bodyPr vert="horz" wrap="square" lIns="91440" tIns="45720" rIns="91440" bIns="45720" rtlCol="0" anchor="ctr">
            <a:spAutoFit/>
          </a:bodyPr>
          <a:lstStyle>
            <a:lvl1pPr>
              <a:defRPr lang="sv-SE" sz="2400">
                <a:solidFill>
                  <a:schemeClr val="bg1">
                    <a:lumMod val="65000"/>
                  </a:schemeClr>
                </a:solidFill>
              </a:defRPr>
            </a:lvl1pPr>
          </a:lstStyle>
          <a:p>
            <a:pPr lvl="0"/>
            <a:r>
              <a:rPr lang="en-US"/>
              <a:t>Click to edit Master title style</a:t>
            </a:r>
            <a:endParaRPr lang="sv-SE"/>
          </a:p>
        </p:txBody>
      </p:sp>
      <p:sp>
        <p:nvSpPr>
          <p:cNvPr id="3" name="Content Placeholder 2"/>
          <p:cNvSpPr>
            <a:spLocks noGrp="1"/>
          </p:cNvSpPr>
          <p:nvPr>
            <p:ph idx="1"/>
          </p:nvPr>
        </p:nvSpPr>
        <p:spPr>
          <a:xfrm>
            <a:off x="5183187" y="549275"/>
            <a:ext cx="6313487" cy="5311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p:cNvSpPr>
            <a:spLocks noGrp="1"/>
          </p:cNvSpPr>
          <p:nvPr>
            <p:ph type="body" sz="half" idx="2"/>
          </p:nvPr>
        </p:nvSpPr>
        <p:spPr>
          <a:xfrm>
            <a:off x="695326" y="549275"/>
            <a:ext cx="4076700" cy="531971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sv-SE"/>
              <a:t>2024-06-25</a:t>
            </a:r>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547997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695325" y="124543"/>
            <a:ext cx="5400675" cy="424732"/>
          </a:xfrm>
        </p:spPr>
        <p:txBody>
          <a:bodyPr vert="horz" wrap="square" lIns="91440" tIns="45720" rIns="91440" bIns="45720" rtlCol="0" anchor="ctr">
            <a:spAutoFit/>
          </a:bodyPr>
          <a:lstStyle>
            <a:lvl1pPr>
              <a:defRPr lang="sv-SE" sz="2400">
                <a:solidFill>
                  <a:schemeClr val="bg1">
                    <a:lumMod val="65000"/>
                  </a:schemeClr>
                </a:solidFill>
              </a:defRPr>
            </a:lvl1pPr>
          </a:lstStyle>
          <a:p>
            <a:pPr lvl="0"/>
            <a:r>
              <a:rPr lang="en-US" dirty="0"/>
              <a:t>Click to edit Master title style</a:t>
            </a:r>
            <a:endParaRPr lang="sv-SE" dirty="0"/>
          </a:p>
        </p:txBody>
      </p:sp>
      <p:sp>
        <p:nvSpPr>
          <p:cNvPr id="3" name="Picture Placeholder 2"/>
          <p:cNvSpPr>
            <a:spLocks noGrp="1"/>
          </p:cNvSpPr>
          <p:nvPr>
            <p:ph type="pic" idx="1"/>
          </p:nvPr>
        </p:nvSpPr>
        <p:spPr>
          <a:xfrm>
            <a:off x="5183187" y="549275"/>
            <a:ext cx="6313487" cy="5311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sv-SE"/>
          </a:p>
        </p:txBody>
      </p:sp>
      <p:sp>
        <p:nvSpPr>
          <p:cNvPr id="4" name="Text Placeholder 3"/>
          <p:cNvSpPr>
            <a:spLocks noGrp="1"/>
          </p:cNvSpPr>
          <p:nvPr>
            <p:ph type="body" sz="half" idx="2"/>
          </p:nvPr>
        </p:nvSpPr>
        <p:spPr>
          <a:xfrm>
            <a:off x="695326" y="549275"/>
            <a:ext cx="4076700" cy="531971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sv-SE"/>
              <a:t>2024-06-25</a:t>
            </a:r>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62CFE47D-4E21-45B6-93E4-4F41EDE804FE}" type="slidenum">
              <a:rPr lang="sv-SE" smtClean="0"/>
              <a:t>‹#›</a:t>
            </a:fld>
            <a:endParaRPr lang="sv-SE"/>
          </a:p>
        </p:txBody>
      </p:sp>
    </p:spTree>
    <p:extLst>
      <p:ext uri="{BB962C8B-B14F-4D97-AF65-F5344CB8AC3E}">
        <p14:creationId xmlns:p14="http://schemas.microsoft.com/office/powerpoint/2010/main" val="2151973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5325" y="549276"/>
            <a:ext cx="10801350" cy="1240137"/>
          </a:xfrm>
          <a:prstGeom prst="rect">
            <a:avLst/>
          </a:prstGeom>
        </p:spPr>
        <p:txBody>
          <a:bodyPr vert="horz" lIns="91440" tIns="45720" rIns="91440" bIns="45720" rtlCol="0" anchor="ctr">
            <a:normAutofit/>
          </a:bodyPr>
          <a:lstStyle/>
          <a:p>
            <a:r>
              <a:rPr lang="sv-SE"/>
              <a:t>Klicka här för att ändra format</a:t>
            </a:r>
          </a:p>
        </p:txBody>
      </p:sp>
      <p:sp>
        <p:nvSpPr>
          <p:cNvPr id="3" name="Text Placeholder 2"/>
          <p:cNvSpPr>
            <a:spLocks noGrp="1"/>
          </p:cNvSpPr>
          <p:nvPr>
            <p:ph type="body" idx="1"/>
          </p:nvPr>
        </p:nvSpPr>
        <p:spPr>
          <a:xfrm>
            <a:off x="695325" y="1935891"/>
            <a:ext cx="10801350" cy="4325209"/>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lumMod val="50000"/>
                  </a:schemeClr>
                </a:solidFill>
              </a:defRPr>
            </a:lvl1pPr>
          </a:lstStyle>
          <a:p>
            <a:r>
              <a:rPr lang="sv-SE"/>
              <a:t>2024-06-25</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lumMod val="50000"/>
                  </a:schemeClr>
                </a:solidFill>
              </a:defRPr>
            </a:lvl1pPr>
          </a:lstStyle>
          <a:p>
            <a:endParaRPr lang="sv-SE" dirty="0"/>
          </a:p>
        </p:txBody>
      </p:sp>
      <p:sp>
        <p:nvSpPr>
          <p:cNvPr id="6" name="Slide Number Placeholder 5"/>
          <p:cNvSpPr>
            <a:spLocks noGrp="1"/>
          </p:cNvSpPr>
          <p:nvPr>
            <p:ph type="sldNum" sz="quarter" idx="4"/>
          </p:nvPr>
        </p:nvSpPr>
        <p:spPr>
          <a:xfrm>
            <a:off x="8610601" y="6356350"/>
            <a:ext cx="2082114" cy="365125"/>
          </a:xfrm>
          <a:prstGeom prst="rect">
            <a:avLst/>
          </a:prstGeom>
        </p:spPr>
        <p:txBody>
          <a:bodyPr vert="horz" lIns="91440" tIns="45720" rIns="91440" bIns="45720" rtlCol="0" anchor="ctr"/>
          <a:lstStyle>
            <a:lvl1pPr algn="r">
              <a:defRPr sz="1200">
                <a:solidFill>
                  <a:schemeClr val="bg1">
                    <a:lumMod val="50000"/>
                  </a:schemeClr>
                </a:solidFill>
              </a:defRPr>
            </a:lvl1pPr>
          </a:lstStyle>
          <a:p>
            <a:fld id="{62CFE47D-4E21-45B6-93E4-4F41EDE804FE}" type="slidenum">
              <a:rPr lang="sv-SE" smtClean="0"/>
              <a:pPr/>
              <a:t>‹#›</a:t>
            </a:fld>
            <a:endParaRPr lang="sv-SE" dirty="0"/>
          </a:p>
        </p:txBody>
      </p:sp>
      <p:cxnSp>
        <p:nvCxnSpPr>
          <p:cNvPr id="7" name="Straight Connector 6"/>
          <p:cNvCxnSpPr/>
          <p:nvPr/>
        </p:nvCxnSpPr>
        <p:spPr>
          <a:xfrm>
            <a:off x="695325" y="6308725"/>
            <a:ext cx="9997389" cy="0"/>
          </a:xfrm>
          <a:prstGeom prst="line">
            <a:avLst/>
          </a:prstGeom>
          <a:ln w="25400"/>
        </p:spPr>
        <p:style>
          <a:lnRef idx="3">
            <a:schemeClr val="accent2"/>
          </a:lnRef>
          <a:fillRef idx="0">
            <a:schemeClr val="accent2"/>
          </a:fillRef>
          <a:effectRef idx="2">
            <a:schemeClr val="accent2"/>
          </a:effectRef>
          <a:fontRef idx="minor">
            <a:schemeClr val="tx1"/>
          </a:fontRef>
        </p:style>
      </p:cxn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788583" y="5970200"/>
            <a:ext cx="708092" cy="683400"/>
          </a:xfrm>
          <a:prstGeom prst="rect">
            <a:avLst/>
          </a:prstGeom>
        </p:spPr>
      </p:pic>
      <p:cxnSp>
        <p:nvCxnSpPr>
          <p:cNvPr id="9" name="Straight Connector 8"/>
          <p:cNvCxnSpPr/>
          <p:nvPr/>
        </p:nvCxnSpPr>
        <p:spPr>
          <a:xfrm>
            <a:off x="695325" y="549275"/>
            <a:ext cx="5400675"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26" name="Picture 2" descr="D:\Lightness\GoogleDrive\00_Lightness\00_Sales\00_Grafisk_profil\Logo\02_png\Logo_3_stor.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078896" y="6435245"/>
            <a:ext cx="2107095" cy="207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4377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orient="horz" pos="346" userDrawn="1">
          <p15:clr>
            <a:srgbClr val="F26B43"/>
          </p15:clr>
        </p15:guide>
        <p15:guide id="4" orient="horz" pos="3974" userDrawn="1">
          <p15:clr>
            <a:srgbClr val="F26B43"/>
          </p15:clr>
        </p15:guide>
        <p15:guide id="5" pos="438" userDrawn="1">
          <p15:clr>
            <a:srgbClr val="F26B43"/>
          </p15:clr>
        </p15:guide>
        <p15:guide id="6" pos="724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7523" y="2603763"/>
            <a:ext cx="4821225" cy="1286956"/>
          </a:xfrm>
          <a:prstGeom prst="rect">
            <a:avLst/>
          </a:prstGeom>
        </p:spPr>
      </p:pic>
      <p:sp>
        <p:nvSpPr>
          <p:cNvPr id="4" name="Platshållare för bildnummer 3"/>
          <p:cNvSpPr>
            <a:spLocks noGrp="1"/>
          </p:cNvSpPr>
          <p:nvPr>
            <p:ph type="sldNum" sz="quarter" idx="12"/>
          </p:nvPr>
        </p:nvSpPr>
        <p:spPr/>
        <p:txBody>
          <a:bodyPr/>
          <a:lstStyle/>
          <a:p>
            <a:fld id="{D3AFA534-1422-455D-9461-70916DA10EFB}" type="slidenum">
              <a:rPr lang="sv-SE" smtClean="0"/>
              <a:t>1</a:t>
            </a:fld>
            <a:endParaRPr lang="sv-SE" dirty="0"/>
          </a:p>
        </p:txBody>
      </p:sp>
      <p:sp>
        <p:nvSpPr>
          <p:cNvPr id="6" name="Rectangle 5"/>
          <p:cNvSpPr/>
          <p:nvPr/>
        </p:nvSpPr>
        <p:spPr>
          <a:xfrm>
            <a:off x="2494575" y="4172729"/>
            <a:ext cx="7218899" cy="1323439"/>
          </a:xfrm>
          <a:prstGeom prst="rect">
            <a:avLst/>
          </a:prstGeom>
        </p:spPr>
        <p:txBody>
          <a:bodyPr wrap="none">
            <a:spAutoFit/>
          </a:bodyPr>
          <a:lstStyle/>
          <a:p>
            <a:pPr algn="ctr"/>
            <a:r>
              <a:rPr lang="en-GB" sz="4000" dirty="0">
                <a:solidFill>
                  <a:schemeClr val="bg1">
                    <a:lumMod val="50000"/>
                  </a:schemeClr>
                </a:solidFill>
                <a:latin typeface="Calibri Light" panose="020F0302020204030204"/>
                <a:ea typeface="+mj-ea"/>
                <a:cs typeface="+mj-cs"/>
              </a:rPr>
              <a:t>Positioning of Preemie CAD model</a:t>
            </a:r>
          </a:p>
          <a:p>
            <a:pPr algn="ctr"/>
            <a:r>
              <a:rPr lang="en-GB" sz="4000" dirty="0">
                <a:solidFill>
                  <a:schemeClr val="bg1">
                    <a:lumMod val="50000"/>
                  </a:schemeClr>
                </a:solidFill>
                <a:latin typeface="Calibri Light" panose="020F0302020204030204"/>
                <a:ea typeface="+mj-ea"/>
                <a:cs typeface="+mj-cs"/>
              </a:rPr>
              <a:t>38cm_5th.asm</a:t>
            </a:r>
          </a:p>
        </p:txBody>
      </p:sp>
      <p:sp>
        <p:nvSpPr>
          <p:cNvPr id="3" name="Date Placeholder 2">
            <a:extLst>
              <a:ext uri="{FF2B5EF4-FFF2-40B4-BE49-F238E27FC236}">
                <a16:creationId xmlns:a16="http://schemas.microsoft.com/office/drawing/2014/main" id="{466B2504-FB80-7D5C-34CA-AF2DD263063B}"/>
              </a:ext>
            </a:extLst>
          </p:cNvPr>
          <p:cNvSpPr>
            <a:spLocks noGrp="1"/>
          </p:cNvSpPr>
          <p:nvPr>
            <p:ph type="dt" sz="half" idx="10"/>
          </p:nvPr>
        </p:nvSpPr>
        <p:spPr/>
        <p:txBody>
          <a:bodyPr/>
          <a:lstStyle/>
          <a:p>
            <a:r>
              <a:rPr lang="sv-SE"/>
              <a:t>2024-06-25</a:t>
            </a:r>
            <a:endParaRPr lang="sv-SE" dirty="0"/>
          </a:p>
        </p:txBody>
      </p:sp>
    </p:spTree>
    <p:extLst>
      <p:ext uri="{BB962C8B-B14F-4D97-AF65-F5344CB8AC3E}">
        <p14:creationId xmlns:p14="http://schemas.microsoft.com/office/powerpoint/2010/main" val="4150585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FDEEE-16BB-9DDE-D41A-6B2430119A10}"/>
              </a:ext>
            </a:extLst>
          </p:cNvPr>
          <p:cNvSpPr>
            <a:spLocks noGrp="1"/>
          </p:cNvSpPr>
          <p:nvPr>
            <p:ph type="title"/>
          </p:nvPr>
        </p:nvSpPr>
        <p:spPr>
          <a:xfrm>
            <a:off x="695324" y="124543"/>
            <a:ext cx="5400675" cy="424732"/>
          </a:xfrm>
        </p:spPr>
        <p:txBody>
          <a:bodyPr vert="horz" wrap="square" lIns="91440" tIns="45720" rIns="91440" bIns="45720" rtlCol="0" anchor="ctr">
            <a:normAutofit/>
          </a:bodyPr>
          <a:lstStyle/>
          <a:p>
            <a:r>
              <a:rPr lang="en-GB" dirty="0"/>
              <a:t>Background</a:t>
            </a:r>
          </a:p>
        </p:txBody>
      </p:sp>
      <p:sp>
        <p:nvSpPr>
          <p:cNvPr id="8" name="textruta 7">
            <a:extLst>
              <a:ext uri="{FF2B5EF4-FFF2-40B4-BE49-F238E27FC236}">
                <a16:creationId xmlns:a16="http://schemas.microsoft.com/office/drawing/2014/main" id="{AD0F9BEF-4B4E-F148-7FF4-0DE2A35002B9}"/>
              </a:ext>
            </a:extLst>
          </p:cNvPr>
          <p:cNvSpPr txBox="1"/>
          <p:nvPr/>
        </p:nvSpPr>
        <p:spPr>
          <a:xfrm>
            <a:off x="695325" y="549275"/>
            <a:ext cx="6246896" cy="5627688"/>
          </a:xfrm>
          <a:prstGeom prst="rect">
            <a:avLst/>
          </a:prstGeom>
        </p:spPr>
        <p:txBody>
          <a:bodyPr vert="horz" lIns="91440" tIns="45720" rIns="91440" bIns="45720" rtlCol="0">
            <a:normAutofit/>
          </a:bodyPr>
          <a:lstStyle/>
          <a:p>
            <a:pPr marL="228600" indent="-228600">
              <a:lnSpc>
                <a:spcPct val="90000"/>
              </a:lnSpc>
              <a:spcBef>
                <a:spcPts val="1000"/>
              </a:spcBef>
              <a:buFont typeface="Arial" panose="020B0604020202020204" pitchFamily="34" charset="0"/>
              <a:buChar char="•"/>
            </a:pPr>
            <a:r>
              <a:rPr lang="en-US" sz="2000" dirty="0">
                <a:solidFill>
                  <a:schemeClr val="bg1">
                    <a:lumMod val="50000"/>
                  </a:schemeClr>
                </a:solidFill>
              </a:rPr>
              <a:t>The body surface CAD model representing a 5</a:t>
            </a:r>
            <a:r>
              <a:rPr lang="en-US" sz="2000" baseline="30000" dirty="0">
                <a:solidFill>
                  <a:schemeClr val="bg1">
                    <a:lumMod val="50000"/>
                  </a:schemeClr>
                </a:solidFill>
              </a:rPr>
              <a:t>th</a:t>
            </a:r>
            <a:r>
              <a:rPr lang="en-US" sz="2000" dirty="0">
                <a:solidFill>
                  <a:schemeClr val="bg1">
                    <a:lumMod val="50000"/>
                  </a:schemeClr>
                </a:solidFill>
              </a:rPr>
              <a:t> percentile premature baby (CAD preemie model) was developed according to Brolin et al. 2024 (IRCOBI conference, Stockholm). In short:</a:t>
            </a:r>
          </a:p>
          <a:p>
            <a:pPr marL="685800" lvl="1" indent="-228600">
              <a:lnSpc>
                <a:spcPct val="90000"/>
              </a:lnSpc>
              <a:spcBef>
                <a:spcPts val="1000"/>
              </a:spcBef>
              <a:buFont typeface="Arial" panose="020B0604020202020204" pitchFamily="34" charset="0"/>
              <a:buChar char="•"/>
            </a:pPr>
            <a:r>
              <a:rPr lang="en-US" sz="2000" dirty="0">
                <a:solidFill>
                  <a:schemeClr val="bg1">
                    <a:lumMod val="50000"/>
                  </a:schemeClr>
                </a:solidFill>
              </a:rPr>
              <a:t>The PIPER 1,5-year-old child model was morphed to fit medical imaging of 2-month-old baby. This was done by researchers at the Royal Institute of Technology (KTH) led by Assoc. Prof. Xiaogai Li.</a:t>
            </a:r>
          </a:p>
          <a:p>
            <a:pPr marL="685800" lvl="1" indent="-228600">
              <a:lnSpc>
                <a:spcPct val="90000"/>
              </a:lnSpc>
              <a:spcBef>
                <a:spcPts val="1000"/>
              </a:spcBef>
              <a:buFont typeface="Arial" panose="020B0604020202020204" pitchFamily="34" charset="0"/>
              <a:buChar char="•"/>
            </a:pPr>
            <a:r>
              <a:rPr lang="en-US" sz="2000" dirty="0">
                <a:solidFill>
                  <a:schemeClr val="bg1">
                    <a:lumMod val="50000"/>
                  </a:schemeClr>
                </a:solidFill>
              </a:rPr>
              <a:t>The 2-month-old model’s body surface </a:t>
            </a:r>
            <a:r>
              <a:rPr lang="en-US" sz="2000">
                <a:solidFill>
                  <a:schemeClr val="bg1">
                    <a:lumMod val="50000"/>
                  </a:schemeClr>
                </a:solidFill>
              </a:rPr>
              <a:t>and joint’s center </a:t>
            </a:r>
            <a:r>
              <a:rPr lang="en-US" sz="2000" dirty="0">
                <a:solidFill>
                  <a:schemeClr val="bg1">
                    <a:lumMod val="50000"/>
                  </a:schemeClr>
                </a:solidFill>
              </a:rPr>
              <a:t>of rotations for the shoulder, elbow, hip and knees was scaled using the PIPER workflow to represent the 5</a:t>
            </a:r>
            <a:r>
              <a:rPr lang="en-US" sz="2000" baseline="30000" dirty="0">
                <a:solidFill>
                  <a:schemeClr val="bg1">
                    <a:lumMod val="50000"/>
                  </a:schemeClr>
                </a:solidFill>
              </a:rPr>
              <a:t>th</a:t>
            </a:r>
            <a:r>
              <a:rPr lang="en-US" sz="2000" dirty="0">
                <a:solidFill>
                  <a:schemeClr val="bg1">
                    <a:lumMod val="50000"/>
                  </a:schemeClr>
                </a:solidFill>
              </a:rPr>
              <a:t>, 50</a:t>
            </a:r>
            <a:r>
              <a:rPr lang="en-US" sz="2000" baseline="30000" dirty="0">
                <a:solidFill>
                  <a:schemeClr val="bg1">
                    <a:lumMod val="50000"/>
                  </a:schemeClr>
                </a:solidFill>
              </a:rPr>
              <a:t>th</a:t>
            </a:r>
            <a:r>
              <a:rPr lang="en-US" sz="2000" dirty="0">
                <a:solidFill>
                  <a:schemeClr val="bg1">
                    <a:lumMod val="50000"/>
                  </a:schemeClr>
                </a:solidFill>
              </a:rPr>
              <a:t>, and 95</a:t>
            </a:r>
            <a:r>
              <a:rPr lang="en-US" sz="2000" baseline="30000" dirty="0">
                <a:solidFill>
                  <a:schemeClr val="bg1">
                    <a:lumMod val="50000"/>
                  </a:schemeClr>
                </a:solidFill>
              </a:rPr>
              <a:t>th</a:t>
            </a:r>
            <a:r>
              <a:rPr lang="en-US" sz="2000" dirty="0">
                <a:solidFill>
                  <a:schemeClr val="bg1">
                    <a:lumMod val="50000"/>
                  </a:schemeClr>
                </a:solidFill>
              </a:rPr>
              <a:t> percentile preemie anthropometry data from the UK National Health Services Neonatal Networks.</a:t>
            </a:r>
          </a:p>
          <a:p>
            <a:pPr marL="228600" indent="-228600">
              <a:lnSpc>
                <a:spcPct val="90000"/>
              </a:lnSpc>
              <a:spcBef>
                <a:spcPts val="1000"/>
              </a:spcBef>
              <a:buFont typeface="Arial" panose="020B0604020202020204" pitchFamily="34" charset="0"/>
              <a:buChar char="•"/>
            </a:pPr>
            <a:r>
              <a:rPr lang="en-US" sz="2000" dirty="0">
                <a:solidFill>
                  <a:schemeClr val="bg1">
                    <a:lumMod val="50000"/>
                  </a:schemeClr>
                </a:solidFill>
              </a:rPr>
              <a:t>The 5</a:t>
            </a:r>
            <a:r>
              <a:rPr lang="en-US" sz="2000" baseline="30000" dirty="0">
                <a:solidFill>
                  <a:schemeClr val="bg1">
                    <a:lumMod val="50000"/>
                  </a:schemeClr>
                </a:solidFill>
              </a:rPr>
              <a:t>th</a:t>
            </a:r>
            <a:r>
              <a:rPr lang="en-US" sz="2000" dirty="0">
                <a:solidFill>
                  <a:schemeClr val="bg1">
                    <a:lumMod val="50000"/>
                  </a:schemeClr>
                </a:solidFill>
              </a:rPr>
              <a:t> percentile preemie CAD model was imported into Creo. It was divided into individual limbs that can be positioned around the skeletal joints’ center of rotations.</a:t>
            </a:r>
          </a:p>
        </p:txBody>
      </p:sp>
      <p:sp>
        <p:nvSpPr>
          <p:cNvPr id="4" name="Date Placeholder 3">
            <a:extLst>
              <a:ext uri="{FF2B5EF4-FFF2-40B4-BE49-F238E27FC236}">
                <a16:creationId xmlns:a16="http://schemas.microsoft.com/office/drawing/2014/main" id="{12902524-9612-B748-B4BA-EC4840D53B71}"/>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pPr>
            <a:r>
              <a:rPr lang="sv-SE"/>
              <a:t>2024-06-25</a:t>
            </a:r>
          </a:p>
        </p:txBody>
      </p:sp>
      <p:sp>
        <p:nvSpPr>
          <p:cNvPr id="5" name="Slide Number Placeholder 4">
            <a:extLst>
              <a:ext uri="{FF2B5EF4-FFF2-40B4-BE49-F238E27FC236}">
                <a16:creationId xmlns:a16="http://schemas.microsoft.com/office/drawing/2014/main" id="{8F2DC592-E2B2-CED9-C6FF-9673DEE5819E}"/>
              </a:ext>
            </a:extLst>
          </p:cNvPr>
          <p:cNvSpPr>
            <a:spLocks noGrp="1"/>
          </p:cNvSpPr>
          <p:nvPr>
            <p:ph type="sldNum" sz="quarter" idx="12"/>
          </p:nvPr>
        </p:nvSpPr>
        <p:spPr>
          <a:xfrm>
            <a:off x="8610601" y="6356350"/>
            <a:ext cx="2082114" cy="365125"/>
          </a:xfrm>
        </p:spPr>
        <p:txBody>
          <a:bodyPr vert="horz" lIns="91440" tIns="45720" rIns="91440" bIns="45720" rtlCol="0" anchor="ctr">
            <a:normAutofit/>
          </a:bodyPr>
          <a:lstStyle/>
          <a:p>
            <a:pPr>
              <a:spcAft>
                <a:spcPts val="600"/>
              </a:spcAft>
            </a:pPr>
            <a:fld id="{62CFE47D-4E21-45B6-93E4-4F41EDE804FE}" type="slidenum">
              <a:rPr lang="sv-SE" smtClean="0"/>
              <a:pPr>
                <a:spcAft>
                  <a:spcPts val="600"/>
                </a:spcAft>
              </a:pPr>
              <a:t>2</a:t>
            </a:fld>
            <a:endParaRPr lang="sv-SE"/>
          </a:p>
        </p:txBody>
      </p:sp>
      <p:pic>
        <p:nvPicPr>
          <p:cNvPr id="12" name="Platshållare för innehåll 11">
            <a:extLst>
              <a:ext uri="{FF2B5EF4-FFF2-40B4-BE49-F238E27FC236}">
                <a16:creationId xmlns:a16="http://schemas.microsoft.com/office/drawing/2014/main" id="{A71EC65D-141F-E0C5-A674-526F5C349D1C}"/>
              </a:ext>
            </a:extLst>
          </p:cNvPr>
          <p:cNvPicPr>
            <a:picLocks noGrp="1" noChangeAspect="1"/>
          </p:cNvPicPr>
          <p:nvPr>
            <p:ph sz="half" idx="2"/>
          </p:nvPr>
        </p:nvPicPr>
        <p:blipFill>
          <a:blip r:embed="rId2"/>
          <a:stretch>
            <a:fillRect/>
          </a:stretch>
        </p:blipFill>
        <p:spPr>
          <a:xfrm>
            <a:off x="7573019" y="615156"/>
            <a:ext cx="3119696" cy="5627688"/>
          </a:xfrm>
        </p:spPr>
      </p:pic>
    </p:spTree>
    <p:extLst>
      <p:ext uri="{BB962C8B-B14F-4D97-AF65-F5344CB8AC3E}">
        <p14:creationId xmlns:p14="http://schemas.microsoft.com/office/powerpoint/2010/main" val="913089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D0C6FA-ADD4-61F6-CCD0-7A6D064FEAF2}"/>
              </a:ext>
            </a:extLst>
          </p:cNvPr>
          <p:cNvSpPr>
            <a:spLocks noGrp="1"/>
          </p:cNvSpPr>
          <p:nvPr>
            <p:ph type="title"/>
          </p:nvPr>
        </p:nvSpPr>
        <p:spPr/>
        <p:txBody>
          <a:bodyPr/>
          <a:lstStyle/>
          <a:p>
            <a:r>
              <a:rPr lang="sv-SE" dirty="0" err="1"/>
              <a:t>Opening</a:t>
            </a:r>
            <a:r>
              <a:rPr lang="sv-SE" dirty="0"/>
              <a:t> the </a:t>
            </a:r>
            <a:r>
              <a:rPr lang="sv-SE" dirty="0" err="1"/>
              <a:t>Preemie</a:t>
            </a:r>
            <a:r>
              <a:rPr lang="sv-SE" dirty="0"/>
              <a:t> CAD </a:t>
            </a:r>
            <a:r>
              <a:rPr lang="sv-SE" dirty="0" err="1"/>
              <a:t>model</a:t>
            </a:r>
            <a:endParaRPr lang="sv-SE" dirty="0"/>
          </a:p>
        </p:txBody>
      </p:sp>
      <p:sp>
        <p:nvSpPr>
          <p:cNvPr id="3" name="Platshållare för innehåll 2">
            <a:extLst>
              <a:ext uri="{FF2B5EF4-FFF2-40B4-BE49-F238E27FC236}">
                <a16:creationId xmlns:a16="http://schemas.microsoft.com/office/drawing/2014/main" id="{D08C3940-4DD9-0E63-D216-8DFFD7E3C640}"/>
              </a:ext>
            </a:extLst>
          </p:cNvPr>
          <p:cNvSpPr>
            <a:spLocks noGrp="1"/>
          </p:cNvSpPr>
          <p:nvPr>
            <p:ph sz="half" idx="1"/>
          </p:nvPr>
        </p:nvSpPr>
        <p:spPr>
          <a:xfrm>
            <a:off x="310315" y="1503946"/>
            <a:ext cx="4791074" cy="4259181"/>
          </a:xfrm>
        </p:spPr>
        <p:txBody>
          <a:bodyPr>
            <a:normAutofit/>
          </a:bodyPr>
          <a:lstStyle/>
          <a:p>
            <a:pPr marL="457200" indent="-457200">
              <a:buFont typeface="+mj-lt"/>
              <a:buAutoNum type="arabicPeriod"/>
            </a:pPr>
            <a:r>
              <a:rPr lang="en-GB" sz="2400" dirty="0"/>
              <a:t>Open the CAD model in Creo.</a:t>
            </a:r>
          </a:p>
          <a:p>
            <a:pPr marL="457200" indent="-457200">
              <a:buFont typeface="+mj-lt"/>
              <a:buAutoNum type="arabicPeriod"/>
            </a:pPr>
            <a:r>
              <a:rPr lang="en-GB" sz="2400" dirty="0"/>
              <a:t>Two Simplified Representations are defined:</a:t>
            </a:r>
          </a:p>
          <a:p>
            <a:pPr lvl="1"/>
            <a:r>
              <a:rPr lang="en-GB" dirty="0"/>
              <a:t>”</a:t>
            </a:r>
            <a:r>
              <a:rPr lang="en-GB" dirty="0" err="1"/>
              <a:t>Start_Model</a:t>
            </a:r>
            <a:r>
              <a:rPr lang="en-GB" dirty="0"/>
              <a:t>” will show the model in its basic, unmodified, state.</a:t>
            </a:r>
          </a:p>
          <a:p>
            <a:pPr lvl="1"/>
            <a:r>
              <a:rPr lang="en-GB" dirty="0"/>
              <a:t>”Default Rep” will show the model in its positioned state.</a:t>
            </a:r>
          </a:p>
          <a:p>
            <a:endParaRPr lang="en-GB" sz="2400" dirty="0"/>
          </a:p>
        </p:txBody>
      </p:sp>
      <p:sp>
        <p:nvSpPr>
          <p:cNvPr id="5" name="Platshållare för datum 4">
            <a:extLst>
              <a:ext uri="{FF2B5EF4-FFF2-40B4-BE49-F238E27FC236}">
                <a16:creationId xmlns:a16="http://schemas.microsoft.com/office/drawing/2014/main" id="{57AEF089-4771-A4E4-FE02-6B534832EAC3}"/>
              </a:ext>
            </a:extLst>
          </p:cNvPr>
          <p:cNvSpPr>
            <a:spLocks noGrp="1"/>
          </p:cNvSpPr>
          <p:nvPr>
            <p:ph type="dt" sz="half" idx="10"/>
          </p:nvPr>
        </p:nvSpPr>
        <p:spPr/>
        <p:txBody>
          <a:bodyPr/>
          <a:lstStyle/>
          <a:p>
            <a:r>
              <a:rPr lang="sv-SE"/>
              <a:t>2024-06-25</a:t>
            </a:r>
          </a:p>
        </p:txBody>
      </p:sp>
      <p:sp>
        <p:nvSpPr>
          <p:cNvPr id="6" name="Platshållare för bildnummer 5">
            <a:extLst>
              <a:ext uri="{FF2B5EF4-FFF2-40B4-BE49-F238E27FC236}">
                <a16:creationId xmlns:a16="http://schemas.microsoft.com/office/drawing/2014/main" id="{1F4CCDBF-08D0-5800-45B8-F33A81831763}"/>
              </a:ext>
            </a:extLst>
          </p:cNvPr>
          <p:cNvSpPr>
            <a:spLocks noGrp="1"/>
          </p:cNvSpPr>
          <p:nvPr>
            <p:ph type="sldNum" sz="quarter" idx="12"/>
          </p:nvPr>
        </p:nvSpPr>
        <p:spPr/>
        <p:txBody>
          <a:bodyPr/>
          <a:lstStyle/>
          <a:p>
            <a:fld id="{62CFE47D-4E21-45B6-93E4-4F41EDE804FE}" type="slidenum">
              <a:rPr lang="sv-SE" smtClean="0"/>
              <a:t>3</a:t>
            </a:fld>
            <a:endParaRPr lang="sv-SE"/>
          </a:p>
        </p:txBody>
      </p:sp>
      <p:pic>
        <p:nvPicPr>
          <p:cNvPr id="7" name="Platshållare för innehåll 6">
            <a:extLst>
              <a:ext uri="{FF2B5EF4-FFF2-40B4-BE49-F238E27FC236}">
                <a16:creationId xmlns:a16="http://schemas.microsoft.com/office/drawing/2014/main" id="{13203691-0255-683C-1085-87B8A5C668F7}"/>
              </a:ext>
            </a:extLst>
          </p:cNvPr>
          <p:cNvPicPr>
            <a:picLocks noGrp="1" noChangeAspect="1"/>
          </p:cNvPicPr>
          <p:nvPr>
            <p:ph sz="half" idx="2"/>
          </p:nvPr>
        </p:nvPicPr>
        <p:blipFill>
          <a:blip r:embed="rId2"/>
          <a:stretch>
            <a:fillRect/>
          </a:stretch>
        </p:blipFill>
        <p:spPr>
          <a:xfrm>
            <a:off x="5298804" y="1130967"/>
            <a:ext cx="7013514" cy="3826044"/>
          </a:xfrm>
          <a:prstGeom prst="rect">
            <a:avLst/>
          </a:prstGeom>
        </p:spPr>
      </p:pic>
    </p:spTree>
    <p:extLst>
      <p:ext uri="{BB962C8B-B14F-4D97-AF65-F5344CB8AC3E}">
        <p14:creationId xmlns:p14="http://schemas.microsoft.com/office/powerpoint/2010/main" val="1992400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D0C6FA-ADD4-61F6-CCD0-7A6D064FEAF2}"/>
              </a:ext>
            </a:extLst>
          </p:cNvPr>
          <p:cNvSpPr>
            <a:spLocks noGrp="1"/>
          </p:cNvSpPr>
          <p:nvPr>
            <p:ph type="title"/>
          </p:nvPr>
        </p:nvSpPr>
        <p:spPr/>
        <p:txBody>
          <a:bodyPr/>
          <a:lstStyle/>
          <a:p>
            <a:r>
              <a:rPr lang="sv-SE" dirty="0" err="1"/>
              <a:t>Positioning</a:t>
            </a:r>
            <a:r>
              <a:rPr lang="sv-SE" dirty="0"/>
              <a:t> the </a:t>
            </a:r>
            <a:r>
              <a:rPr lang="sv-SE" dirty="0" err="1"/>
              <a:t>Preemie</a:t>
            </a:r>
            <a:r>
              <a:rPr lang="sv-SE" dirty="0"/>
              <a:t> CAD </a:t>
            </a:r>
            <a:r>
              <a:rPr lang="sv-SE" dirty="0" err="1"/>
              <a:t>model</a:t>
            </a:r>
            <a:endParaRPr lang="sv-SE" dirty="0"/>
          </a:p>
        </p:txBody>
      </p:sp>
      <p:sp>
        <p:nvSpPr>
          <p:cNvPr id="5" name="Platshållare för datum 4">
            <a:extLst>
              <a:ext uri="{FF2B5EF4-FFF2-40B4-BE49-F238E27FC236}">
                <a16:creationId xmlns:a16="http://schemas.microsoft.com/office/drawing/2014/main" id="{57AEF089-4771-A4E4-FE02-6B534832EAC3}"/>
              </a:ext>
            </a:extLst>
          </p:cNvPr>
          <p:cNvSpPr>
            <a:spLocks noGrp="1"/>
          </p:cNvSpPr>
          <p:nvPr>
            <p:ph type="dt" sz="half" idx="10"/>
          </p:nvPr>
        </p:nvSpPr>
        <p:spPr/>
        <p:txBody>
          <a:bodyPr/>
          <a:lstStyle/>
          <a:p>
            <a:r>
              <a:rPr lang="sv-SE"/>
              <a:t>2024-06-25</a:t>
            </a:r>
          </a:p>
        </p:txBody>
      </p:sp>
      <p:sp>
        <p:nvSpPr>
          <p:cNvPr id="6" name="Platshållare för bildnummer 5">
            <a:extLst>
              <a:ext uri="{FF2B5EF4-FFF2-40B4-BE49-F238E27FC236}">
                <a16:creationId xmlns:a16="http://schemas.microsoft.com/office/drawing/2014/main" id="{1F4CCDBF-08D0-5800-45B8-F33A81831763}"/>
              </a:ext>
            </a:extLst>
          </p:cNvPr>
          <p:cNvSpPr>
            <a:spLocks noGrp="1"/>
          </p:cNvSpPr>
          <p:nvPr>
            <p:ph type="sldNum" sz="quarter" idx="12"/>
          </p:nvPr>
        </p:nvSpPr>
        <p:spPr/>
        <p:txBody>
          <a:bodyPr/>
          <a:lstStyle/>
          <a:p>
            <a:fld id="{62CFE47D-4E21-45B6-93E4-4F41EDE804FE}" type="slidenum">
              <a:rPr lang="sv-SE" smtClean="0"/>
              <a:t>4</a:t>
            </a:fld>
            <a:endParaRPr lang="sv-SE"/>
          </a:p>
        </p:txBody>
      </p:sp>
      <p:sp>
        <p:nvSpPr>
          <p:cNvPr id="13" name="textruta 12">
            <a:extLst>
              <a:ext uri="{FF2B5EF4-FFF2-40B4-BE49-F238E27FC236}">
                <a16:creationId xmlns:a16="http://schemas.microsoft.com/office/drawing/2014/main" id="{7D9CE42B-B93C-B4E6-6F76-5861FD2F2374}"/>
              </a:ext>
            </a:extLst>
          </p:cNvPr>
          <p:cNvSpPr txBox="1"/>
          <p:nvPr/>
        </p:nvSpPr>
        <p:spPr>
          <a:xfrm>
            <a:off x="717883" y="655733"/>
            <a:ext cx="7561413" cy="3385542"/>
          </a:xfrm>
          <a:prstGeom prst="rect">
            <a:avLst/>
          </a:prstGeom>
          <a:noFill/>
        </p:spPr>
        <p:txBody>
          <a:bodyPr wrap="square" rtlCol="0">
            <a:spAutoFit/>
          </a:bodyPr>
          <a:lstStyle/>
          <a:p>
            <a:r>
              <a:rPr lang="en-GB" dirty="0">
                <a:solidFill>
                  <a:schemeClr val="bg1">
                    <a:lumMod val="50000"/>
                  </a:schemeClr>
                </a:solidFill>
              </a:rPr>
              <a:t>The CAD model is animated using rotations only of the coordinate systems shown to the right (the ones with the word ”movement” in their name). Knees and elbows should only bend in the Ry direction (flexion/extension)</a:t>
            </a:r>
          </a:p>
          <a:p>
            <a:endParaRPr lang="en-GB" dirty="0">
              <a:solidFill>
                <a:schemeClr val="bg1">
                  <a:lumMod val="50000"/>
                </a:schemeClr>
              </a:solidFill>
            </a:endParaRPr>
          </a:p>
          <a:p>
            <a:r>
              <a:rPr lang="en-GB" dirty="0">
                <a:solidFill>
                  <a:schemeClr val="bg1">
                    <a:lumMod val="50000"/>
                  </a:schemeClr>
                </a:solidFill>
              </a:rPr>
              <a:t>Use Creo ”Edit Definition”-command to get to the coordinate system dialogue, it is a lot easier than trying to change the values directly on the graphic screen.</a:t>
            </a:r>
          </a:p>
          <a:p>
            <a:endParaRPr lang="en-GB" dirty="0">
              <a:solidFill>
                <a:schemeClr val="bg1">
                  <a:lumMod val="50000"/>
                </a:schemeClr>
              </a:solidFill>
            </a:endParaRPr>
          </a:p>
          <a:p>
            <a:r>
              <a:rPr lang="en-GB" dirty="0">
                <a:solidFill>
                  <a:schemeClr val="bg1">
                    <a:lumMod val="50000"/>
                  </a:schemeClr>
                </a:solidFill>
              </a:rPr>
              <a:t>Use the dialogue for trying out which way to rotate the coordinate systems for the desired result.</a:t>
            </a:r>
          </a:p>
          <a:p>
            <a:endParaRPr lang="en-GB" dirty="0">
              <a:solidFill>
                <a:schemeClr val="bg1">
                  <a:lumMod val="50000"/>
                </a:schemeClr>
              </a:solidFill>
            </a:endParaRPr>
          </a:p>
          <a:p>
            <a:r>
              <a:rPr lang="en-GB" dirty="0">
                <a:solidFill>
                  <a:schemeClr val="bg1">
                    <a:lumMod val="50000"/>
                  </a:schemeClr>
                </a:solidFill>
              </a:rPr>
              <a:t>With all angles set to ”0” the model will revert to its original state.</a:t>
            </a:r>
          </a:p>
          <a:p>
            <a:endParaRPr lang="en-GB" sz="1600" dirty="0"/>
          </a:p>
        </p:txBody>
      </p:sp>
      <p:pic>
        <p:nvPicPr>
          <p:cNvPr id="4" name="Bildobjekt 3">
            <a:extLst>
              <a:ext uri="{FF2B5EF4-FFF2-40B4-BE49-F238E27FC236}">
                <a16:creationId xmlns:a16="http://schemas.microsoft.com/office/drawing/2014/main" id="{2B7A7A24-2097-6173-A2D7-4CC972CC4111}"/>
              </a:ext>
            </a:extLst>
          </p:cNvPr>
          <p:cNvPicPr>
            <a:picLocks noChangeAspect="1"/>
          </p:cNvPicPr>
          <p:nvPr/>
        </p:nvPicPr>
        <p:blipFill>
          <a:blip r:embed="rId2"/>
          <a:stretch>
            <a:fillRect/>
          </a:stretch>
        </p:blipFill>
        <p:spPr>
          <a:xfrm>
            <a:off x="8427729" y="373055"/>
            <a:ext cx="3451409" cy="5347002"/>
          </a:xfrm>
          <a:prstGeom prst="rect">
            <a:avLst/>
          </a:prstGeom>
        </p:spPr>
      </p:pic>
      <p:sp>
        <p:nvSpPr>
          <p:cNvPr id="7" name="Rektangel 6">
            <a:extLst>
              <a:ext uri="{FF2B5EF4-FFF2-40B4-BE49-F238E27FC236}">
                <a16:creationId xmlns:a16="http://schemas.microsoft.com/office/drawing/2014/main" id="{D1BD6712-4AD6-2258-522E-2E90CD3D967D}"/>
              </a:ext>
            </a:extLst>
          </p:cNvPr>
          <p:cNvSpPr/>
          <p:nvPr/>
        </p:nvSpPr>
        <p:spPr>
          <a:xfrm>
            <a:off x="8556024" y="3850105"/>
            <a:ext cx="3194820" cy="1661404"/>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9" name="Bildobjekt 8">
            <a:extLst>
              <a:ext uri="{FF2B5EF4-FFF2-40B4-BE49-F238E27FC236}">
                <a16:creationId xmlns:a16="http://schemas.microsoft.com/office/drawing/2014/main" id="{7CB60707-1B73-A85B-4036-C884A04D977B}"/>
              </a:ext>
            </a:extLst>
          </p:cNvPr>
          <p:cNvPicPr>
            <a:picLocks noChangeAspect="1"/>
          </p:cNvPicPr>
          <p:nvPr/>
        </p:nvPicPr>
        <p:blipFill>
          <a:blip r:embed="rId3"/>
          <a:stretch>
            <a:fillRect/>
          </a:stretch>
        </p:blipFill>
        <p:spPr>
          <a:xfrm>
            <a:off x="1682810" y="4048657"/>
            <a:ext cx="4716379" cy="2201235"/>
          </a:xfrm>
          <a:prstGeom prst="rect">
            <a:avLst/>
          </a:prstGeom>
        </p:spPr>
      </p:pic>
    </p:spTree>
    <p:extLst>
      <p:ext uri="{BB962C8B-B14F-4D97-AF65-F5344CB8AC3E}">
        <p14:creationId xmlns:p14="http://schemas.microsoft.com/office/powerpoint/2010/main" val="2781659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D013EB-77A9-21DE-3823-0207014EAE3A}"/>
              </a:ext>
            </a:extLst>
          </p:cNvPr>
          <p:cNvSpPr>
            <a:spLocks noGrp="1"/>
          </p:cNvSpPr>
          <p:nvPr>
            <p:ph type="title"/>
          </p:nvPr>
        </p:nvSpPr>
        <p:spPr/>
        <p:txBody>
          <a:bodyPr/>
          <a:lstStyle/>
          <a:p>
            <a:r>
              <a:rPr lang="en-GB" dirty="0"/>
              <a:t>Further general remarks</a:t>
            </a:r>
          </a:p>
        </p:txBody>
      </p:sp>
      <p:sp>
        <p:nvSpPr>
          <p:cNvPr id="6" name="Platshållare för innehåll 5">
            <a:extLst>
              <a:ext uri="{FF2B5EF4-FFF2-40B4-BE49-F238E27FC236}">
                <a16:creationId xmlns:a16="http://schemas.microsoft.com/office/drawing/2014/main" id="{96196493-5D67-1CFC-63C9-CB6FB0B1905B}"/>
              </a:ext>
            </a:extLst>
          </p:cNvPr>
          <p:cNvSpPr>
            <a:spLocks noGrp="1"/>
          </p:cNvSpPr>
          <p:nvPr>
            <p:ph idx="1"/>
          </p:nvPr>
        </p:nvSpPr>
        <p:spPr>
          <a:xfrm>
            <a:off x="695325" y="778042"/>
            <a:ext cx="10801350" cy="5483058"/>
          </a:xfrm>
        </p:spPr>
        <p:txBody>
          <a:bodyPr/>
          <a:lstStyle/>
          <a:p>
            <a:pPr marL="285750" indent="-285750">
              <a:buFont typeface="Arial" panose="020B0604020202020204" pitchFamily="34" charset="0"/>
              <a:buChar char="•"/>
            </a:pPr>
            <a:r>
              <a:rPr lang="en-GB" dirty="0"/>
              <a:t>The only values that need to be changed are the angles in the coordinate systems with ”movement” in their names.</a:t>
            </a:r>
          </a:p>
          <a:p>
            <a:endParaRPr lang="en-GB" dirty="0"/>
          </a:p>
          <a:p>
            <a:pPr marL="285750" indent="-285750">
              <a:buFont typeface="Arial" panose="020B0604020202020204" pitchFamily="34" charset="0"/>
              <a:buChar char="•"/>
            </a:pPr>
            <a:r>
              <a:rPr lang="en-GB" dirty="0"/>
              <a:t>Keep an original copy of the model since no parameters or dimensions are ”locked” in it, everything is accessible and can be modified.</a:t>
            </a:r>
          </a:p>
          <a:p>
            <a:endParaRPr lang="en-GB" dirty="0"/>
          </a:p>
          <a:p>
            <a:pPr marL="285750" indent="-285750">
              <a:buFont typeface="Arial" panose="020B0604020202020204" pitchFamily="34" charset="0"/>
              <a:buChar char="•"/>
            </a:pPr>
            <a:r>
              <a:rPr lang="en-GB" dirty="0"/>
              <a:t>If you need to build a catalogue of babies animated in different positions for reuse in your design process, we recommend building a Creo family table with the rotating angles of the coordinate systems as parameters. Models modified into new </a:t>
            </a:r>
            <a:r>
              <a:rPr lang="en-GB" dirty="0" err="1"/>
              <a:t>posititions</a:t>
            </a:r>
            <a:r>
              <a:rPr lang="en-GB" dirty="0"/>
              <a:t> can then be easily added </a:t>
            </a:r>
            <a:r>
              <a:rPr lang="en-GB"/>
              <a:t>as the need </a:t>
            </a:r>
            <a:r>
              <a:rPr lang="en-GB" dirty="0"/>
              <a:t>arises.</a:t>
            </a:r>
          </a:p>
          <a:p>
            <a:endParaRPr lang="en-GB" dirty="0"/>
          </a:p>
        </p:txBody>
      </p:sp>
      <p:sp>
        <p:nvSpPr>
          <p:cNvPr id="3" name="Platshållare för datum 2">
            <a:extLst>
              <a:ext uri="{FF2B5EF4-FFF2-40B4-BE49-F238E27FC236}">
                <a16:creationId xmlns:a16="http://schemas.microsoft.com/office/drawing/2014/main" id="{2C4D5A97-B52C-CC69-7379-6C680FEEAD51}"/>
              </a:ext>
            </a:extLst>
          </p:cNvPr>
          <p:cNvSpPr>
            <a:spLocks noGrp="1"/>
          </p:cNvSpPr>
          <p:nvPr>
            <p:ph type="dt" sz="half" idx="10"/>
          </p:nvPr>
        </p:nvSpPr>
        <p:spPr/>
        <p:txBody>
          <a:bodyPr/>
          <a:lstStyle/>
          <a:p>
            <a:r>
              <a:rPr lang="en-GB" dirty="0"/>
              <a:t>2024-06-25</a:t>
            </a:r>
          </a:p>
        </p:txBody>
      </p:sp>
      <p:sp>
        <p:nvSpPr>
          <p:cNvPr id="4" name="Platshållare för bildnummer 3">
            <a:extLst>
              <a:ext uri="{FF2B5EF4-FFF2-40B4-BE49-F238E27FC236}">
                <a16:creationId xmlns:a16="http://schemas.microsoft.com/office/drawing/2014/main" id="{FDC873CE-2F86-9FB4-72E9-7D97168227AF}"/>
              </a:ext>
            </a:extLst>
          </p:cNvPr>
          <p:cNvSpPr>
            <a:spLocks noGrp="1"/>
          </p:cNvSpPr>
          <p:nvPr>
            <p:ph type="sldNum" sz="quarter" idx="12"/>
          </p:nvPr>
        </p:nvSpPr>
        <p:spPr/>
        <p:txBody>
          <a:bodyPr/>
          <a:lstStyle/>
          <a:p>
            <a:fld id="{62CFE47D-4E21-45B6-93E4-4F41EDE804FE}" type="slidenum">
              <a:rPr lang="en-GB" smtClean="0"/>
              <a:t>5</a:t>
            </a:fld>
            <a:endParaRPr lang="en-GB" dirty="0"/>
          </a:p>
        </p:txBody>
      </p:sp>
    </p:spTree>
    <p:extLst>
      <p:ext uri="{BB962C8B-B14F-4D97-AF65-F5344CB8AC3E}">
        <p14:creationId xmlns:p14="http://schemas.microsoft.com/office/powerpoint/2010/main" val="3381260600"/>
      </p:ext>
    </p:extLst>
  </p:cSld>
  <p:clrMapOvr>
    <a:masterClrMapping/>
  </p:clrMapOvr>
</p:sld>
</file>

<file path=ppt/theme/theme1.xml><?xml version="1.0" encoding="utf-8"?>
<a:theme xmlns:a="http://schemas.openxmlformats.org/drawingml/2006/main" name="PPT-mal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P01A_PPT-mall_med_logga" id="{1EF90DC8-02EE-4627-BE8D-041662C769F3}" vid="{39B7E2F6-BD9A-498A-83AB-3784E0575E60}"/>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2200P01A_PPT-mall_med_logga</Template>
  <TotalTime>126</TotalTime>
  <Words>441</Words>
  <Application>Microsoft Office PowerPoint</Application>
  <PresentationFormat>Bredbild</PresentationFormat>
  <Paragraphs>37</Paragraphs>
  <Slides>5</Slides>
  <Notes>1</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5</vt:i4>
      </vt:variant>
    </vt:vector>
  </HeadingPairs>
  <TitlesOfParts>
    <vt:vector size="9" baseType="lpstr">
      <vt:lpstr>Arial</vt:lpstr>
      <vt:lpstr>Calibri</vt:lpstr>
      <vt:lpstr>Calibri Light</vt:lpstr>
      <vt:lpstr>PPT-mall</vt:lpstr>
      <vt:lpstr>PowerPoint-presentation</vt:lpstr>
      <vt:lpstr>Background</vt:lpstr>
      <vt:lpstr>Opening the Preemie CAD model</vt:lpstr>
      <vt:lpstr>Positioning the Preemie CAD model</vt:lpstr>
      <vt:lpstr>Further general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August Brandberg</dc:creator>
  <cp:lastModifiedBy>Karin Brolin</cp:lastModifiedBy>
  <cp:revision>19</cp:revision>
  <dcterms:created xsi:type="dcterms:W3CDTF">2023-05-16T14:20:38Z</dcterms:created>
  <dcterms:modified xsi:type="dcterms:W3CDTF">2024-06-25T12:29:27Z</dcterms:modified>
</cp:coreProperties>
</file>